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32"/>
  </p:notesMasterIdLst>
  <p:sldIdLst>
    <p:sldId id="305" r:id="rId4"/>
    <p:sldId id="257" r:id="rId5"/>
    <p:sldId id="258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1" r:id="rId21"/>
    <p:sldId id="283" r:id="rId22"/>
    <p:sldId id="284" r:id="rId23"/>
    <p:sldId id="290" r:id="rId24"/>
    <p:sldId id="292" r:id="rId25"/>
    <p:sldId id="299" r:id="rId26"/>
    <p:sldId id="300" r:id="rId27"/>
    <p:sldId id="301" r:id="rId28"/>
    <p:sldId id="302" r:id="rId29"/>
    <p:sldId id="303" r:id="rId30"/>
    <p:sldId id="30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51EE6-57E4-48CA-8808-427F3001EF03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F10C9-8840-4E2E-8420-7E420CE862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5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F10C9-8840-4E2E-8420-7E420CE8629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73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71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10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048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13870"/>
      </p:ext>
    </p:extLst>
  </p:cSld>
  <p:clrMapOvr>
    <a:masterClrMapping/>
  </p:clrMapOvr>
  <p:transition spd="med"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015926"/>
      </p:ext>
    </p:extLst>
  </p:cSld>
  <p:clrMapOvr>
    <a:masterClrMapping/>
  </p:clrMapOvr>
  <p:transition spd="med"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05970678"/>
      </p:ext>
    </p:extLst>
  </p:cSld>
  <p:clrMapOvr>
    <a:masterClrMapping/>
  </p:clrMapOvr>
  <p:transition spd="med">
    <p:pull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869675"/>
      </p:ext>
    </p:extLst>
  </p:cSld>
  <p:clrMapOvr>
    <a:masterClrMapping/>
  </p:clrMapOvr>
  <p:transition spd="med">
    <p:pull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754151"/>
      </p:ext>
    </p:extLst>
  </p:cSld>
  <p:clrMapOvr>
    <a:masterClrMapping/>
  </p:clrMapOvr>
  <p:transition spd="med">
    <p:pull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660232"/>
      </p:ext>
    </p:extLst>
  </p:cSld>
  <p:clrMapOvr>
    <a:masterClrMapping/>
  </p:clrMapOvr>
  <p:transition spd="med">
    <p:pull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167452"/>
      </p:ext>
    </p:extLst>
  </p:cSld>
  <p:clrMapOvr>
    <a:masterClrMapping/>
  </p:clrMapOvr>
  <p:transition spd="med">
    <p:pull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27008235"/>
      </p:ext>
    </p:extLst>
  </p:cSld>
  <p:clrMapOvr>
    <a:masterClrMapping/>
  </p:clrMapOvr>
  <p:transition spd="med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976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26016787"/>
      </p:ext>
    </p:extLst>
  </p:cSld>
  <p:clrMapOvr>
    <a:masterClrMapping/>
  </p:clrMapOvr>
  <p:transition spd="med">
    <p:pull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948760"/>
      </p:ext>
    </p:extLst>
  </p:cSld>
  <p:clrMapOvr>
    <a:masterClrMapping/>
  </p:clrMapOvr>
  <p:transition spd="med">
    <p:pull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721290"/>
      </p:ext>
    </p:extLst>
  </p:cSld>
  <p:clrMapOvr>
    <a:masterClrMapping/>
  </p:clrMapOvr>
  <p:transition spd="med">
    <p:pull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630084053"/>
      </p:ext>
    </p:extLst>
  </p:cSld>
  <p:clrMapOvr>
    <a:masterClrMapping/>
  </p:clrMapOvr>
  <p:transition spd="med">
    <p:pull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824751"/>
      </p:ext>
    </p:extLst>
  </p:cSld>
  <p:clrMapOvr>
    <a:masterClrMapping/>
  </p:clrMapOvr>
  <p:transition spd="med">
    <p:pull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363331"/>
      </p:ext>
    </p:extLst>
  </p:cSld>
  <p:clrMapOvr>
    <a:masterClrMapping/>
  </p:clrMapOvr>
  <p:transition spd="med">
    <p:pull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60272756"/>
      </p:ext>
    </p:extLst>
  </p:cSld>
  <p:clrMapOvr>
    <a:masterClrMapping/>
  </p:clrMapOvr>
  <p:transition spd="med">
    <p:pull dir="r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295146"/>
      </p:ext>
    </p:extLst>
  </p:cSld>
  <p:clrMapOvr>
    <a:masterClrMapping/>
  </p:clrMapOvr>
  <p:transition spd="med">
    <p:pull dir="r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995438"/>
      </p:ext>
    </p:extLst>
  </p:cSld>
  <p:clrMapOvr>
    <a:masterClrMapping/>
  </p:clrMapOvr>
  <p:transition spd="med">
    <p:pull dir="r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985318"/>
      </p:ext>
    </p:extLst>
  </p:cSld>
  <p:clrMapOvr>
    <a:masterClrMapping/>
  </p:clrMapOvr>
  <p:transition spd="med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42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216375"/>
      </p:ext>
    </p:extLst>
  </p:cSld>
  <p:clrMapOvr>
    <a:masterClrMapping/>
  </p:clrMapOvr>
  <p:transition spd="med">
    <p:pull dir="r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44803125"/>
      </p:ext>
    </p:extLst>
  </p:cSld>
  <p:clrMapOvr>
    <a:masterClrMapping/>
  </p:clrMapOvr>
  <p:transition spd="med">
    <p:pull dir="r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77607675"/>
      </p:ext>
    </p:extLst>
  </p:cSld>
  <p:clrMapOvr>
    <a:masterClrMapping/>
  </p:clrMapOvr>
  <p:transition spd="med">
    <p:pull dir="r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5907"/>
      </p:ext>
    </p:extLst>
  </p:cSld>
  <p:clrMapOvr>
    <a:masterClrMapping/>
  </p:clrMapOvr>
  <p:transition spd="med">
    <p:pull dir="r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309813"/>
      </p:ext>
    </p:extLst>
  </p:cSld>
  <p:clrMapOvr>
    <a:masterClrMapping/>
  </p:clrMapOvr>
  <p:transition spd="med">
    <p:pull dir="r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296023191"/>
      </p:ext>
    </p:extLst>
  </p:cSld>
  <p:clrMapOvr>
    <a:masterClrMapping/>
  </p:clrMapOvr>
  <p:transition spd="med"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23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84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67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33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24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68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D1C86-5879-4851-9F14-D911F2D94EB1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6A97-5E21-4A04-B98E-6038ACDDD7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48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5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337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1"/>
          <p:cNvGrpSpPr>
            <a:grpSpLocks/>
          </p:cNvGrpSpPr>
          <p:nvPr/>
        </p:nvGrpSpPr>
        <p:grpSpPr bwMode="auto">
          <a:xfrm>
            <a:off x="1408112" y="19050"/>
            <a:ext cx="9259888" cy="6838950"/>
            <a:chOff x="-73" y="12"/>
            <a:chExt cx="5833" cy="4308"/>
          </a:xfrm>
        </p:grpSpPr>
        <p:grpSp>
          <p:nvGrpSpPr>
            <p:cNvPr id="2057" name="Group 128"/>
            <p:cNvGrpSpPr>
              <a:grpSpLocks/>
            </p:cNvGrpSpPr>
            <p:nvPr/>
          </p:nvGrpSpPr>
          <p:grpSpPr bwMode="auto">
            <a:xfrm>
              <a:off x="-73" y="12"/>
              <a:ext cx="5833" cy="4308"/>
              <a:chOff x="-73" y="12"/>
              <a:chExt cx="5833" cy="4308"/>
            </a:xfrm>
          </p:grpSpPr>
          <p:sp>
            <p:nvSpPr>
              <p:cNvPr id="2059" name="Rectangle 22"/>
              <p:cNvSpPr>
                <a:spLocks noChangeArrowheads="1"/>
              </p:cNvSpPr>
              <p:nvPr/>
            </p:nvSpPr>
            <p:spPr bwMode="auto">
              <a:xfrm>
                <a:off x="-73" y="12"/>
                <a:ext cx="5760" cy="222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060" name="Rectangle 124"/>
              <p:cNvSpPr>
                <a:spLocks noChangeArrowheads="1"/>
              </p:cNvSpPr>
              <p:nvPr/>
            </p:nvSpPr>
            <p:spPr bwMode="auto">
              <a:xfrm>
                <a:off x="0" y="2179"/>
                <a:ext cx="5760" cy="2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061" name="Group 123"/>
              <p:cNvGrpSpPr>
                <a:grpSpLocks/>
              </p:cNvGrpSpPr>
              <p:nvPr/>
            </p:nvGrpSpPr>
            <p:grpSpPr bwMode="auto">
              <a:xfrm rot="10800000">
                <a:off x="5144" y="115"/>
                <a:ext cx="490" cy="2017"/>
                <a:chOff x="0" y="2154"/>
                <a:chExt cx="1440" cy="2006"/>
              </a:xfrm>
            </p:grpSpPr>
            <p:sp>
              <p:nvSpPr>
                <p:cNvPr id="2062" name="Rectangle 10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40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3" name="Rectangle 11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229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4" name="Rectangle 113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053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5" name="Rectangle 114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877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6" name="Rectangle 115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701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7" name="Rectangle 116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525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8" name="Rectangle 117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34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9" name="Rectangle 118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172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0" name="Rectangle 11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99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1" name="Rectangle 120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820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2" name="Rectangle 121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644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3" name="Rectangle 12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46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058" name="Rectangle 17"/>
            <p:cNvSpPr>
              <a:spLocks noChangeArrowheads="1"/>
            </p:cNvSpPr>
            <p:nvPr/>
          </p:nvSpPr>
          <p:spPr bwMode="auto">
            <a:xfrm>
              <a:off x="504" y="344"/>
              <a:ext cx="4751" cy="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marL="342900" indent="-342900"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dirty="0">
                  <a:latin typeface="標楷體" panose="03000509000000000000" pitchFamily="65" charset="-120"/>
                </a:rPr>
                <a:t>使用教材：</a:t>
              </a:r>
              <a:r>
                <a:rPr lang="en-US" altLang="zh-TW" sz="2800" b="1" dirty="0">
                  <a:ea typeface="新細明體" panose="02020500000000000000" pitchFamily="18" charset="-120"/>
                </a:rPr>
                <a:t>Python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程式設計入門 金融商管實務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ea typeface="新細明體" panose="02020500000000000000" pitchFamily="18" charset="-120"/>
                </a:rPr>
                <a:t>案例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第三版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endParaRPr lang="en-US" altLang="zh-TW" sz="2800" b="1" dirty="0">
                <a:latin typeface="標楷體" panose="03000509000000000000" pitchFamily="65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latin typeface="標楷體" panose="03000509000000000000" pitchFamily="65" charset="-120"/>
                </a:rPr>
                <a:t>作者</a:t>
              </a:r>
              <a:r>
                <a:rPr lang="en-US" altLang="zh-TW" sz="2800" b="1" dirty="0">
                  <a:latin typeface="標楷體" panose="03000509000000000000" pitchFamily="65" charset="-120"/>
                </a:rPr>
                <a:t>: </a:t>
              </a:r>
              <a:r>
                <a:rPr lang="zh-TW" altLang="en-US" sz="2800" b="1" dirty="0">
                  <a:latin typeface="標楷體" panose="03000509000000000000" pitchFamily="65" charset="-120"/>
                </a:rPr>
                <a:t>林萍珍</a:t>
              </a:r>
              <a:endParaRPr lang="zh-TW" altLang="en-US" sz="4000" dirty="0">
                <a:latin typeface="標楷體" panose="03000509000000000000" pitchFamily="65" charset="-120"/>
              </a:endParaRPr>
            </a:p>
          </p:txBody>
        </p:sp>
      </p:grpSp>
      <p:pic>
        <p:nvPicPr>
          <p:cNvPr id="2051" name="Picture 7" descr="D:\PPT\Logo\深色直右商標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5486401"/>
            <a:ext cx="28956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125"/>
          <p:cNvGrpSpPr>
            <a:grpSpLocks/>
          </p:cNvGrpSpPr>
          <p:nvPr/>
        </p:nvGrpSpPr>
        <p:grpSpPr bwMode="auto">
          <a:xfrm>
            <a:off x="1538289" y="582614"/>
            <a:ext cx="623887" cy="663575"/>
            <a:chOff x="200" y="1575"/>
            <a:chExt cx="393" cy="418"/>
          </a:xfrm>
        </p:grpSpPr>
        <p:sp>
          <p:nvSpPr>
            <p:cNvPr id="2054" name="Rectangle 106"/>
            <p:cNvSpPr>
              <a:spLocks noChangeArrowheads="1"/>
            </p:cNvSpPr>
            <p:nvPr/>
          </p:nvSpPr>
          <p:spPr bwMode="auto">
            <a:xfrm>
              <a:off x="200" y="1738"/>
              <a:ext cx="254" cy="255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5" name="Rectangle 107"/>
            <p:cNvSpPr>
              <a:spLocks noChangeArrowheads="1"/>
            </p:cNvSpPr>
            <p:nvPr/>
          </p:nvSpPr>
          <p:spPr bwMode="auto">
            <a:xfrm>
              <a:off x="258" y="1575"/>
              <a:ext cx="254" cy="25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6" name="Rectangle 108"/>
            <p:cNvSpPr>
              <a:spLocks noChangeArrowheads="1"/>
            </p:cNvSpPr>
            <p:nvPr/>
          </p:nvSpPr>
          <p:spPr bwMode="auto">
            <a:xfrm>
              <a:off x="338" y="1686"/>
              <a:ext cx="255" cy="2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18" y="2673464"/>
            <a:ext cx="2833695" cy="39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4" t="19924" r="21337" b="11276"/>
          <a:stretch/>
        </p:blipFill>
        <p:spPr>
          <a:xfrm>
            <a:off x="2191034" y="1099906"/>
            <a:ext cx="7809932" cy="5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1066"/>
      </p:ext>
    </p:extLst>
  </p:cSld>
  <p:clrMapOvr>
    <a:masterClrMapping/>
  </p:clrMapOvr>
  <p:transition spd="med"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26" t="13101" r="20377" b="13267"/>
          <a:stretch/>
        </p:blipFill>
        <p:spPr>
          <a:xfrm>
            <a:off x="2260979" y="1145599"/>
            <a:ext cx="7670042" cy="51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1693"/>
      </p:ext>
    </p:extLst>
  </p:cSld>
  <p:clrMapOvr>
    <a:masterClrMapping/>
  </p:clrMapOvr>
  <p:transition spd="med"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38" y="1088571"/>
            <a:ext cx="7623124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95328"/>
      </p:ext>
    </p:extLst>
  </p:cSld>
  <p:clrMapOvr>
    <a:masterClrMapping/>
  </p:clrMapOvr>
  <p:transition spd="med"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8218" r="21336" b="21512"/>
          <a:stretch/>
        </p:blipFill>
        <p:spPr>
          <a:xfrm>
            <a:off x="1910686" y="1120449"/>
            <a:ext cx="8370627" cy="48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3231"/>
      </p:ext>
    </p:extLst>
  </p:cSld>
  <p:clrMapOvr>
    <a:masterClrMapping/>
  </p:clrMapOvr>
  <p:transition spd="med">
    <p:pull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24" y="999222"/>
            <a:ext cx="8163551" cy="508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54211"/>
      </p:ext>
    </p:extLst>
  </p:cSld>
  <p:clrMapOvr>
    <a:masterClrMapping/>
  </p:clrMapOvr>
  <p:transition spd="med"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2533" r="21496" b="11561"/>
          <a:stretch/>
        </p:blipFill>
        <p:spPr>
          <a:xfrm>
            <a:off x="2564641" y="1105467"/>
            <a:ext cx="7062717" cy="50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7600" r="19578" b="15257"/>
          <a:stretch/>
        </p:blipFill>
        <p:spPr>
          <a:xfrm>
            <a:off x="2101619" y="1160060"/>
            <a:ext cx="7988761" cy="42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362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844" t="19924" r="19738" b="25844"/>
          <a:stretch/>
        </p:blipFill>
        <p:spPr>
          <a:xfrm>
            <a:off x="1392497" y="1125616"/>
            <a:ext cx="9885103" cy="49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1781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26" t="19072" r="19258" b="19237"/>
          <a:stretch/>
        </p:blipFill>
        <p:spPr>
          <a:xfrm>
            <a:off x="2012678" y="1318275"/>
            <a:ext cx="8166644" cy="45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0628"/>
      </p:ext>
    </p:extLst>
  </p:cSld>
  <p:clrMapOvr>
    <a:masterClrMapping/>
  </p:clrMapOvr>
  <p:transition spd="med">
    <p:pull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4" t="18218" r="20857" b="22080"/>
          <a:stretch/>
        </p:blipFill>
        <p:spPr>
          <a:xfrm>
            <a:off x="1751121" y="1146411"/>
            <a:ext cx="8689758" cy="49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8501"/>
      </p:ext>
    </p:extLst>
  </p:cSld>
  <p:clrMapOvr>
    <a:masterClrMapping/>
  </p:clrMapOvr>
  <p:transition spd="med"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67275" y="360363"/>
            <a:ext cx="5562600" cy="3643312"/>
          </a:xfrm>
        </p:spPr>
        <p:txBody>
          <a:bodyPr/>
          <a:lstStyle/>
          <a:p>
            <a:pPr algn="l" eaLnBrk="1" hangingPunct="1"/>
            <a:r>
              <a:rPr lang="zh-TW" altLang="en-US" sz="4400" dirty="0"/>
              <a:t> </a:t>
            </a:r>
            <a:r>
              <a:rPr lang="zh-TW" altLang="en-US" sz="4400" dirty="0" smtClean="0"/>
              <a:t>資料運算</a:t>
            </a:r>
            <a:endParaRPr lang="zh-TW" altLang="en-US" sz="4400" i="0" dirty="0"/>
          </a:p>
        </p:txBody>
      </p:sp>
      <p:sp>
        <p:nvSpPr>
          <p:cNvPr id="3075" name="AutoShape 16"/>
          <p:cNvSpPr>
            <a:spLocks noChangeArrowheads="1"/>
          </p:cNvSpPr>
          <p:nvPr/>
        </p:nvSpPr>
        <p:spPr bwMode="auto">
          <a:xfrm>
            <a:off x="1768475" y="306388"/>
            <a:ext cx="2438400" cy="2438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286" y="10800"/>
                </a:moveTo>
                <a:cubicBezTo>
                  <a:pt x="6286" y="13293"/>
                  <a:pt x="8307" y="15314"/>
                  <a:pt x="10800" y="15314"/>
                </a:cubicBezTo>
                <a:cubicBezTo>
                  <a:pt x="13293" y="15314"/>
                  <a:pt x="15314" y="13293"/>
                  <a:pt x="15314" y="10800"/>
                </a:cubicBezTo>
                <a:cubicBezTo>
                  <a:pt x="15314" y="8307"/>
                  <a:pt x="13293" y="6286"/>
                  <a:pt x="10800" y="6286"/>
                </a:cubicBezTo>
                <a:cubicBezTo>
                  <a:pt x="8307" y="6286"/>
                  <a:pt x="6286" y="8307"/>
                  <a:pt x="6286" y="10800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  <a:effectLst>
            <a:outerShdw dist="117088" dir="2436078" algn="ctr" rotWithShape="0">
              <a:srgbClr val="EAEAEA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1905001" y="747713"/>
            <a:ext cx="18589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0" i="1" dirty="0" smtClean="0">
                <a:solidFill>
                  <a:srgbClr val="000000"/>
                </a:solidFill>
                <a:latin typeface="Arial MT Black" pitchFamily="2" charset="0"/>
                <a:ea typeface="標楷體" panose="03000509000000000000" pitchFamily="65" charset="-120"/>
              </a:rPr>
              <a:t>4</a:t>
            </a:r>
            <a:endParaRPr lang="en-US" altLang="zh-TW" sz="12000" i="1" dirty="0">
              <a:solidFill>
                <a:srgbClr val="000000"/>
              </a:solidFill>
              <a:latin typeface="Arial MT Black" pitchFamily="2" charset="0"/>
              <a:ea typeface="標楷體" panose="03000509000000000000" pitchFamily="65" charset="-120"/>
            </a:endParaRPr>
          </a:p>
        </p:txBody>
      </p:sp>
      <p:sp>
        <p:nvSpPr>
          <p:cNvPr id="3077" name="副標題 1"/>
          <p:cNvSpPr>
            <a:spLocks noGrp="1"/>
          </p:cNvSpPr>
          <p:nvPr>
            <p:ph type="subTitle" idx="1"/>
          </p:nvPr>
        </p:nvSpPr>
        <p:spPr>
          <a:xfrm>
            <a:off x="2987676" y="3041651"/>
            <a:ext cx="7032625" cy="2779713"/>
          </a:xfrm>
        </p:spPr>
        <p:txBody>
          <a:bodyPr/>
          <a:lstStyle/>
          <a:p>
            <a:pPr algn="l" eaLnBrk="1" hangingPunct="1"/>
            <a:r>
              <a:rPr lang="en-US" altLang="zh-TW" dirty="0"/>
              <a:t>4-1</a:t>
            </a:r>
            <a:r>
              <a:rPr lang="zh-TW" altLang="en-US" dirty="0"/>
              <a:t>　運算式</a:t>
            </a:r>
          </a:p>
          <a:p>
            <a:pPr algn="l" eaLnBrk="1" hangingPunct="1"/>
            <a:r>
              <a:rPr lang="en-US" altLang="zh-TW" dirty="0"/>
              <a:t>4-2</a:t>
            </a:r>
            <a:r>
              <a:rPr lang="zh-TW" altLang="en-US" dirty="0"/>
              <a:t>　內建函數</a:t>
            </a:r>
          </a:p>
          <a:p>
            <a:pPr algn="l" eaLnBrk="1" hangingPunct="1"/>
            <a:r>
              <a:rPr lang="en-US" altLang="zh-TW" dirty="0"/>
              <a:t>4-3</a:t>
            </a:r>
            <a:r>
              <a:rPr lang="zh-TW" altLang="en-US" dirty="0"/>
              <a:t>　模組簡介與應用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041914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5" t="19356" r="20058" b="30325"/>
          <a:stretch/>
        </p:blipFill>
        <p:spPr>
          <a:xfrm>
            <a:off x="1896808" y="1487605"/>
            <a:ext cx="8398384" cy="3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89972"/>
      </p:ext>
    </p:extLst>
  </p:cSld>
  <p:clrMapOvr>
    <a:masterClrMapping/>
  </p:clrMapOvr>
  <p:transition spd="med"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2532" r="21176" b="5307"/>
          <a:stretch/>
        </p:blipFill>
        <p:spPr>
          <a:xfrm>
            <a:off x="2950191" y="1131293"/>
            <a:ext cx="6291618" cy="49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88"/>
      </p:ext>
    </p:extLst>
  </p:cSld>
  <p:clrMapOvr>
    <a:masterClrMapping/>
  </p:clrMapOvr>
  <p:transition spd="med"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44" t="11679" r="21815" b="5022"/>
          <a:stretch/>
        </p:blipFill>
        <p:spPr>
          <a:xfrm>
            <a:off x="2991134" y="1182995"/>
            <a:ext cx="6209732" cy="50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0811"/>
      </p:ext>
    </p:extLst>
  </p:cSld>
  <p:clrMapOvr>
    <a:masterClrMapping/>
  </p:clrMapOvr>
  <p:transition spd="med"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15944" r="19418" b="16110"/>
          <a:stretch/>
        </p:blipFill>
        <p:spPr>
          <a:xfrm>
            <a:off x="2336356" y="1124086"/>
            <a:ext cx="7519288" cy="46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6306"/>
      </p:ext>
    </p:extLst>
  </p:cSld>
  <p:clrMapOvr>
    <a:masterClrMapping/>
  </p:clrMapOvr>
  <p:transition spd="med"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22483" r="21017" b="55627"/>
          <a:stretch/>
        </p:blipFill>
        <p:spPr>
          <a:xfrm>
            <a:off x="1497593" y="1129352"/>
            <a:ext cx="9196813" cy="19243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303" t="21454" r="21224" b="52333"/>
          <a:stretch/>
        </p:blipFill>
        <p:spPr>
          <a:xfrm>
            <a:off x="1497593" y="3268639"/>
            <a:ext cx="9060122" cy="22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12005"/>
      </p:ext>
    </p:extLst>
  </p:cSld>
  <p:clrMapOvr>
    <a:masterClrMapping/>
  </p:clrMapOvr>
  <p:transition spd="med">
    <p:pull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18787" r="20217" b="56764"/>
          <a:stretch/>
        </p:blipFill>
        <p:spPr>
          <a:xfrm>
            <a:off x="2046899" y="1078173"/>
            <a:ext cx="8098201" cy="18424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301" t="18610" r="20490" b="42770"/>
          <a:stretch/>
        </p:blipFill>
        <p:spPr>
          <a:xfrm>
            <a:off x="1883391" y="2920620"/>
            <a:ext cx="8261709" cy="29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18277"/>
      </p:ext>
    </p:extLst>
  </p:cSld>
  <p:clrMapOvr>
    <a:masterClrMapping/>
  </p:clrMapOvr>
  <p:transition spd="med">
    <p:pull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3" t="32717" r="21177" b="30325"/>
          <a:stretch/>
        </p:blipFill>
        <p:spPr>
          <a:xfrm>
            <a:off x="2075685" y="1869743"/>
            <a:ext cx="8040629" cy="28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18563"/>
      </p:ext>
    </p:extLst>
  </p:cSld>
  <p:clrMapOvr>
    <a:masterClrMapping/>
  </p:clrMapOvr>
  <p:transition spd="med">
    <p:pull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581400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現場同學們如有不懂的地方，請提出問題</a:t>
            </a:r>
            <a:r>
              <a:rPr lang="zh-TW" altLang="en-US" sz="4000" dirty="0" smtClean="0"/>
              <a:t>。</a:t>
            </a:r>
            <a:endParaRPr lang="en-US" altLang="zh-TW" sz="4000" dirty="0" smtClean="0"/>
          </a:p>
          <a:p>
            <a:endParaRPr lang="zh-TW" altLang="en-US" sz="4800" dirty="0"/>
          </a:p>
          <a:p>
            <a:pPr eaLnBrk="1" hangingPunct="1"/>
            <a:endParaRPr lang="zh-TW" altLang="en-US" sz="4800" dirty="0">
              <a:solidFill>
                <a:srgbClr val="993300"/>
              </a:solidFill>
            </a:endParaRPr>
          </a:p>
          <a:p>
            <a:pPr eaLnBrk="1" hangingPunct="1"/>
            <a:endParaRPr lang="en-US" altLang="zh-TW" dirty="0" smtClean="0"/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4252914" y="1782763"/>
            <a:ext cx="32781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0" i="1">
                <a:solidFill>
                  <a:srgbClr val="CCFFCC"/>
                </a:solidFill>
                <a:latin typeface="Arial MT Black" pitchFamily="2" charset="0"/>
                <a:ea typeface="標楷體" panose="03000509000000000000" pitchFamily="65" charset="-120"/>
              </a:rPr>
              <a:t>OK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 sz="6000" i="0">
                <a:solidFill>
                  <a:srgbClr val="33CC33"/>
                </a:solidFill>
              </a:rPr>
              <a:t>本章講解完畢</a:t>
            </a:r>
          </a:p>
        </p:txBody>
      </p:sp>
    </p:spTree>
    <p:extLst>
      <p:ext uri="{BB962C8B-B14F-4D97-AF65-F5344CB8AC3E}">
        <p14:creationId xmlns:p14="http://schemas.microsoft.com/office/powerpoint/2010/main" val="284500074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3885" y="1222375"/>
            <a:ext cx="10248900" cy="4725988"/>
          </a:xfrm>
        </p:spPr>
        <p:txBody>
          <a:bodyPr/>
          <a:lstStyle/>
          <a:p>
            <a:pPr algn="l"/>
            <a:r>
              <a:rPr lang="zh-TW" altLang="en-US" dirty="0"/>
              <a:t>輸出 </a:t>
            </a:r>
            <a:r>
              <a:rPr lang="en-US" altLang="zh-TW" dirty="0" smtClean="0"/>
              <a:t>((11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23 + </a:t>
            </a:r>
            <a:r>
              <a:rPr lang="en-US" altLang="zh-TW" dirty="0"/>
              <a:t>38 × 5) − 200)</a:t>
            </a:r>
            <a:r>
              <a:rPr lang="en-US" altLang="zh-TW" baseline="30000" dirty="0"/>
              <a:t>2 </a:t>
            </a:r>
            <a:r>
              <a:rPr lang="zh-TW" altLang="en-US" dirty="0"/>
              <a:t>結果。</a:t>
            </a:r>
          </a:p>
          <a:p>
            <a:pPr algn="l"/>
            <a:r>
              <a:rPr lang="en-US" altLang="zh-TW" sz="1800" dirty="0" smtClean="0"/>
              <a:t> </a:t>
            </a:r>
            <a:endParaRPr lang="zh-TW" altLang="zh-TW" sz="1800" dirty="0" smtClean="0"/>
          </a:p>
          <a:p>
            <a:pPr algn="l"/>
            <a:endParaRPr lang="zh-TW" altLang="zh-TW" sz="1600" dirty="0" smtClean="0"/>
          </a:p>
          <a:p>
            <a:pPr algn="l"/>
            <a:r>
              <a:rPr lang="en-US" altLang="zh-TW" sz="1600" dirty="0" smtClean="0"/>
              <a:t> </a:t>
            </a:r>
            <a:endParaRPr lang="zh-TW" altLang="zh-TW" sz="1600" dirty="0" smtClean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8417" y="106363"/>
            <a:ext cx="10363200" cy="1143000"/>
          </a:xfrm>
        </p:spPr>
        <p:txBody>
          <a:bodyPr/>
          <a:lstStyle/>
          <a:p>
            <a:pPr eaLnBrk="1" hangingPunct="1"/>
            <a:r>
              <a:rPr lang="zh-TW" altLang="en-US" sz="6000" i="0" smtClean="0">
                <a:solidFill>
                  <a:srgbClr val="33CC33"/>
                </a:solidFill>
              </a:rPr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98070732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12533" r="19578" b="7581"/>
          <a:stretch/>
        </p:blipFill>
        <p:spPr>
          <a:xfrm>
            <a:off x="2868305" y="1264682"/>
            <a:ext cx="6455390" cy="46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1285"/>
      </p:ext>
    </p:extLst>
  </p:cSld>
  <p:clrMapOvr>
    <a:masterClrMapping/>
  </p:clrMapOvr>
  <p:transition spd="med">
    <p:pull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5944" r="20377" b="8150"/>
          <a:stretch/>
        </p:blipFill>
        <p:spPr>
          <a:xfrm>
            <a:off x="2711355" y="1305419"/>
            <a:ext cx="6769290" cy="47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7329"/>
      </p:ext>
    </p:extLst>
  </p:cSld>
  <p:clrMapOvr>
    <a:masterClrMapping/>
  </p:clrMapOvr>
  <p:transition spd="med"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15091" r="20058" b="7012"/>
          <a:stretch/>
        </p:blipFill>
        <p:spPr>
          <a:xfrm>
            <a:off x="2670412" y="1212834"/>
            <a:ext cx="6851176" cy="49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1483"/>
      </p:ext>
    </p:extLst>
  </p:cSld>
  <p:clrMapOvr>
    <a:masterClrMapping/>
  </p:clrMapOvr>
  <p:transition spd="med"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04" t="27885" r="20538" b="41411"/>
          <a:stretch/>
        </p:blipFill>
        <p:spPr>
          <a:xfrm>
            <a:off x="617052" y="1774207"/>
            <a:ext cx="10957895" cy="30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3434"/>
      </p:ext>
    </p:extLst>
  </p:cSld>
  <p:clrMapOvr>
    <a:masterClrMapping/>
  </p:clrMapOvr>
  <p:transition spd="med"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2817" r="19737" b="6728"/>
          <a:stretch/>
        </p:blipFill>
        <p:spPr>
          <a:xfrm>
            <a:off x="2772770" y="1229542"/>
            <a:ext cx="6646459" cy="48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3557"/>
      </p:ext>
    </p:extLst>
  </p:cSld>
  <p:clrMapOvr>
    <a:masterClrMapping/>
  </p:clrMapOvr>
  <p:transition spd="med"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13101" r="20537" b="16395"/>
          <a:stretch/>
        </p:blipFill>
        <p:spPr>
          <a:xfrm>
            <a:off x="2204113" y="1055234"/>
            <a:ext cx="7783773" cy="51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7721"/>
      </p:ext>
    </p:extLst>
  </p:cSld>
  <p:clrMapOvr>
    <a:masterClrMapping/>
  </p:clrMapOvr>
  <p:transition spd="med"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8218" r="19898" b="9571"/>
          <a:stretch/>
        </p:blipFill>
        <p:spPr>
          <a:xfrm>
            <a:off x="2431576" y="1175220"/>
            <a:ext cx="7328847" cy="49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5634"/>
      </p:ext>
    </p:extLst>
  </p:cSld>
  <p:clrMapOvr>
    <a:masterClrMapping/>
  </p:clrMapOvr>
  <p:transition spd="med">
    <p:pull dir="rd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56</Words>
  <Application>Microsoft Office PowerPoint</Application>
  <PresentationFormat>寬螢幕</PresentationFormat>
  <Paragraphs>19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Arial MT Black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預設簡報設計</vt:lpstr>
      <vt:lpstr>1_預設簡報設計</vt:lpstr>
      <vt:lpstr>PowerPoint 簡報</vt:lpstr>
      <vt:lpstr> 資料運算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本章講解完畢</vt:lpstr>
      <vt:lpstr>練習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陳奕靜</dc:creator>
  <cp:lastModifiedBy>宥輔 黃</cp:lastModifiedBy>
  <cp:revision>11</cp:revision>
  <dcterms:created xsi:type="dcterms:W3CDTF">2017-06-30T03:13:45Z</dcterms:created>
  <dcterms:modified xsi:type="dcterms:W3CDTF">2018-09-13T08:27:09Z</dcterms:modified>
</cp:coreProperties>
</file>